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1" r:id="rId3"/>
    <p:sldId id="291" r:id="rId4"/>
    <p:sldId id="292" r:id="rId5"/>
    <p:sldId id="293" r:id="rId6"/>
    <p:sldId id="294" r:id="rId7"/>
    <p:sldId id="295" r:id="rId8"/>
    <p:sldId id="269" r:id="rId9"/>
    <p:sldId id="270" r:id="rId10"/>
    <p:sldId id="296" r:id="rId11"/>
    <p:sldId id="297" r:id="rId12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05/03/38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6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7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10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6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423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Chapter 6: work 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Q1) fill blanks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………………………when </a:t>
            </a:r>
            <a:r>
              <a:rPr lang="en-US" dirty="0"/>
              <a:t>another company employs thousands of people in the U.S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……………………….phenomenon </a:t>
            </a:r>
            <a:r>
              <a:rPr lang="en-US" dirty="0"/>
              <a:t>where a company pays another company to build parts for its products or services instead of performing those tasks </a:t>
            </a:r>
            <a:r>
              <a:rPr lang="en-US" dirty="0" smtClean="0"/>
              <a:t>itself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dirty="0"/>
              <a:t>3.  …………………….Working </a:t>
            </a:r>
            <a:r>
              <a:rPr lang="en-US" sz="2800" dirty="0"/>
              <a:t>at home using a computer electronically linked to one's place of employment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51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Q2) put true or false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Employee </a:t>
            </a:r>
            <a:r>
              <a:rPr lang="en-US" dirty="0"/>
              <a:t>Monitoring such as </a:t>
            </a:r>
            <a:r>
              <a:rPr lang="en-US" dirty="0"/>
              <a:t>Data </a:t>
            </a:r>
            <a:r>
              <a:rPr lang="en-US" dirty="0" smtClean="0"/>
              <a:t>Entry (          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New jobs such as computer engineer and system analyst jobs </a:t>
            </a:r>
            <a:r>
              <a:rPr lang="en-US" dirty="0" smtClean="0"/>
              <a:t>don’t require </a:t>
            </a:r>
            <a:r>
              <a:rPr lang="en-US" dirty="0"/>
              <a:t>a college </a:t>
            </a:r>
            <a:r>
              <a:rPr lang="en-US" dirty="0"/>
              <a:t>degree</a:t>
            </a:r>
            <a:r>
              <a:rPr lang="en-US" dirty="0"/>
              <a:t> (          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8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Impact on Employment</a:t>
            </a:r>
          </a:p>
          <a:p>
            <a:r>
              <a:rPr lang="en-US" dirty="0"/>
              <a:t>The Work Environment</a:t>
            </a:r>
          </a:p>
          <a:p>
            <a:r>
              <a:rPr lang="en-US" dirty="0"/>
              <a:t>Employee Crime</a:t>
            </a:r>
          </a:p>
          <a:p>
            <a:r>
              <a:rPr lang="en-US" dirty="0"/>
              <a:t>Employee Monitoring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Impact on Employment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400" u="sng" dirty="0"/>
              <a:t>Job Creation and destruction: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 successful technology eliminates or reduces some jobs but creates others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Reduced the need for telephone operators, mid-level managers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Unemployment rates fluctuate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Growth of computers has been steady,  while unemployment has fluctuated widely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Impact on Employment</a:t>
            </a:r>
            <a:r>
              <a:rPr lang="en-US" b="1" dirty="0">
                <a:solidFill>
                  <a:srgbClr val="2E87C5"/>
                </a:solidFill>
              </a:rPr>
              <a:t> </a:t>
            </a:r>
            <a:r>
              <a:rPr lang="en-US" b="1" dirty="0" smtClean="0">
                <a:solidFill>
                  <a:srgbClr val="2E87C5"/>
                </a:solidFill>
              </a:rPr>
              <a:t>(</a:t>
            </a:r>
            <a:r>
              <a:rPr lang="en-US" b="1" dirty="0" err="1" smtClean="0">
                <a:solidFill>
                  <a:srgbClr val="2E87C5"/>
                </a:solidFill>
              </a:rPr>
              <a:t>cont</a:t>
            </a:r>
            <a:r>
              <a:rPr lang="en-US" b="1" dirty="0" smtClean="0">
                <a:solidFill>
                  <a:srgbClr val="2E87C5"/>
                </a:solidFill>
              </a:rPr>
              <a:t>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dirty="0"/>
              <a:t>Changing Skill Levels:</a:t>
            </a:r>
          </a:p>
          <a:p>
            <a:pPr>
              <a:lnSpc>
                <a:spcPct val="80000"/>
              </a:lnSpc>
            </a:pPr>
            <a:r>
              <a:rPr lang="en-US" dirty="0"/>
              <a:t>The new jobs created from computers are different from the jobs eliminated</a:t>
            </a:r>
          </a:p>
          <a:p>
            <a:pPr>
              <a:lnSpc>
                <a:spcPct val="80000"/>
              </a:lnSpc>
            </a:pPr>
            <a:r>
              <a:rPr lang="en-US" dirty="0"/>
              <a:t>New jobs such as computer engineer and system analyst jobs require a college degree, where jobs such as bank tellers, customer service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Impact on Employment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2E87C5"/>
                </a:solidFill>
              </a:rPr>
              <a:t>(</a:t>
            </a:r>
            <a:r>
              <a:rPr lang="en-US" b="1" dirty="0" err="1">
                <a:solidFill>
                  <a:srgbClr val="2E87C5"/>
                </a:solidFill>
              </a:rPr>
              <a:t>cont</a:t>
            </a:r>
            <a:r>
              <a:rPr lang="en-US" b="1" dirty="0">
                <a:solidFill>
                  <a:srgbClr val="2E87C5"/>
                </a:solidFill>
              </a:rPr>
              <a:t>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dirty="0"/>
              <a:t>A Global Workforce:</a:t>
            </a:r>
          </a:p>
          <a:p>
            <a:pPr>
              <a:lnSpc>
                <a:spcPct val="80000"/>
              </a:lnSpc>
            </a:pPr>
            <a:r>
              <a:rPr lang="en-US" u="sng" dirty="0"/>
              <a:t>Outsourcing</a:t>
            </a:r>
            <a:r>
              <a:rPr lang="en-US" dirty="0"/>
              <a:t> - phenomenon where a company pays another company to build parts for its products or services instead of performing those tasks itself</a:t>
            </a:r>
          </a:p>
          <a:p>
            <a:pPr>
              <a:lnSpc>
                <a:spcPct val="80000"/>
              </a:lnSpc>
            </a:pPr>
            <a:r>
              <a:rPr lang="en-US" u="sng" dirty="0"/>
              <a:t>Offshoring</a:t>
            </a:r>
            <a:r>
              <a:rPr lang="en-US" dirty="0"/>
              <a:t> - the practice of moving business processes or services to another country, especially overseas, to reduce costs </a:t>
            </a:r>
          </a:p>
          <a:p>
            <a:pPr>
              <a:lnSpc>
                <a:spcPct val="80000"/>
              </a:lnSpc>
            </a:pPr>
            <a:r>
              <a:rPr lang="en-US" u="sng" dirty="0" err="1"/>
              <a:t>Inshoring</a:t>
            </a:r>
            <a:r>
              <a:rPr lang="en-US" u="sng" dirty="0"/>
              <a:t> </a:t>
            </a:r>
            <a:r>
              <a:rPr lang="en-US" dirty="0"/>
              <a:t>- when another company employs thousands of people in the U.S. (e.g. offshoring for a German company means </a:t>
            </a:r>
            <a:r>
              <a:rPr lang="en-US" dirty="0" err="1"/>
              <a:t>inshoring</a:t>
            </a:r>
            <a:r>
              <a:rPr lang="en-US" dirty="0"/>
              <a:t> for U.S.)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Work Environment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Job Telecommuting:</a:t>
            </a:r>
          </a:p>
          <a:p>
            <a:r>
              <a:rPr lang="en-US" dirty="0"/>
              <a:t>Telecommuting</a:t>
            </a:r>
          </a:p>
          <a:p>
            <a:pPr lvl="1"/>
            <a:r>
              <a:rPr lang="en-US" dirty="0"/>
              <a:t>Working at home using a computer electronically linked to one's place of </a:t>
            </a:r>
            <a:r>
              <a:rPr lang="en-US" dirty="0" smtClean="0"/>
              <a:t>employment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Benefits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Reduces overhead for employers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Reduces need for large offices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Employees are more </a:t>
            </a:r>
            <a:r>
              <a:rPr lang="en-US" dirty="0" smtClean="0"/>
              <a:t>productive and  satisfied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Reduces </a:t>
            </a:r>
            <a:r>
              <a:rPr lang="en-US" dirty="0"/>
              <a:t>traffic </a:t>
            </a:r>
            <a:r>
              <a:rPr lang="en-US" dirty="0" smtClean="0"/>
              <a:t>and  </a:t>
            </a:r>
            <a:r>
              <a:rPr lang="en-US" dirty="0"/>
              <a:t>pollution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Work </a:t>
            </a:r>
            <a:r>
              <a:rPr lang="en-US" dirty="0" smtClean="0">
                <a:solidFill>
                  <a:srgbClr val="0070C0"/>
                </a:solidFill>
              </a:rPr>
              <a:t>Environment (</a:t>
            </a:r>
            <a:r>
              <a:rPr lang="en-US" dirty="0" err="1" smtClean="0">
                <a:solidFill>
                  <a:srgbClr val="0070C0"/>
                </a:solidFill>
              </a:rPr>
              <a:t>cont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Problems</a:t>
            </a:r>
          </a:p>
          <a:p>
            <a:pPr lvl="1"/>
            <a:r>
              <a:rPr lang="en-US" dirty="0"/>
              <a:t>For some telecommuting employees, corporation loyalty weakens</a:t>
            </a:r>
          </a:p>
          <a:p>
            <a:pPr lvl="1"/>
            <a:r>
              <a:rPr lang="en-US" dirty="0" smtClean="0"/>
              <a:t>Security </a:t>
            </a:r>
            <a:r>
              <a:rPr lang="en-US" dirty="0"/>
              <a:t>risks when work and personal activities reside on the same computer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3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904274"/>
            <a:ext cx="8571049" cy="4937760"/>
          </a:xfrm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en-US" dirty="0" smtClean="0"/>
              <a:t>Trusted </a:t>
            </a:r>
            <a:r>
              <a:rPr lang="en-US" dirty="0"/>
              <a:t>employees have stolen millions of dollars</a:t>
            </a:r>
          </a:p>
          <a:p>
            <a:pPr>
              <a:lnSpc>
                <a:spcPct val="80000"/>
              </a:lnSpc>
            </a:pPr>
            <a:r>
              <a:rPr lang="en-US" dirty="0"/>
              <a:t>Logic bomb - software that destroys critical files (payroll and inventory records) after employee leaves</a:t>
            </a:r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532674"/>
            <a:ext cx="8571049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  <a:defRPr/>
            </a:pPr>
            <a:r>
              <a:rPr lang="en-US" sz="4000" dirty="0">
                <a:solidFill>
                  <a:srgbClr val="0070C0"/>
                </a:solidFill>
              </a:rPr>
              <a:t>Employee Crime</a:t>
            </a:r>
            <a:endParaRPr lang="en-US" sz="4300" b="1" dirty="0">
              <a:solidFill>
                <a:srgbClr val="0070C0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4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484810"/>
            <a:ext cx="8998857" cy="4937760"/>
          </a:xfrm>
        </p:spPr>
        <p:txBody>
          <a:bodyPr lIns="0" tIns="0" rIns="0" bIns="0"/>
          <a:lstStyle/>
          <a:p>
            <a:pPr>
              <a:lnSpc>
                <a:spcPct val="80000"/>
              </a:lnSpc>
              <a:buNone/>
            </a:pPr>
            <a:r>
              <a:rPr lang="en-US" sz="2400" dirty="0"/>
              <a:t>Data Entry, Phone Work, and Retail: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Data entry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Key stroke quotas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Phone work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Number and duration of calls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Retail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Surveillance to reduce theft by employees</a:t>
            </a:r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endParaRPr lang="en-US" sz="2700" dirty="0" smtClean="0">
              <a:solidFill>
                <a:srgbClr val="000000"/>
              </a:solidFill>
            </a:endParaRPr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532764"/>
            <a:ext cx="11597640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  <a:defRPr/>
            </a:pPr>
            <a:r>
              <a:rPr lang="en-US" sz="4000" dirty="0">
                <a:solidFill>
                  <a:srgbClr val="0070C0"/>
                </a:solidFill>
              </a:rPr>
              <a:t>Employee Monitoring</a:t>
            </a:r>
            <a:endParaRPr lang="en-US" sz="4300" b="1" dirty="0">
              <a:solidFill>
                <a:srgbClr val="0070C0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353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1730</TotalTime>
  <Words>441</Words>
  <Application>Microsoft Office PowerPoint</Application>
  <PresentationFormat>مخصص</PresentationFormat>
  <Paragraphs>85</Paragraphs>
  <Slides>11</Slides>
  <Notes>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Office Theme</vt:lpstr>
      <vt:lpstr>Social, Legal, and Ethical Issues for Computing Technology</vt:lpstr>
      <vt:lpstr>Chapter Outline</vt:lpstr>
      <vt:lpstr>The Impact on Employment </vt:lpstr>
      <vt:lpstr>The Impact on Employment (cont)</vt:lpstr>
      <vt:lpstr>The Impact on Employment (cont)</vt:lpstr>
      <vt:lpstr>The Work Environment</vt:lpstr>
      <vt:lpstr>The Work Environment (cont)</vt:lpstr>
      <vt:lpstr>Employee Crime</vt:lpstr>
      <vt:lpstr>Employee Monitoring</vt:lpstr>
      <vt:lpstr>Questions </vt:lpstr>
      <vt:lpstr>cont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75</cp:revision>
  <cp:lastPrinted>2016-09-04T09:18:21Z</cp:lastPrinted>
  <dcterms:created xsi:type="dcterms:W3CDTF">2016-01-26T18:40:35Z</dcterms:created>
  <dcterms:modified xsi:type="dcterms:W3CDTF">2016-12-04T06:46:20Z</dcterms:modified>
</cp:coreProperties>
</file>